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8"/>
  </p:notesMasterIdLst>
  <p:sldIdLst>
    <p:sldId id="256" r:id="rId2"/>
    <p:sldId id="257" r:id="rId3"/>
    <p:sldId id="259" r:id="rId4"/>
    <p:sldId id="258" r:id="rId5"/>
    <p:sldId id="262" r:id="rId6"/>
    <p:sldId id="260" r:id="rId7"/>
    <p:sldId id="263" r:id="rId8"/>
    <p:sldId id="272" r:id="rId9"/>
    <p:sldId id="261" r:id="rId10"/>
    <p:sldId id="267" r:id="rId11"/>
    <p:sldId id="265" r:id="rId12"/>
    <p:sldId id="268" r:id="rId13"/>
    <p:sldId id="264" r:id="rId14"/>
    <p:sldId id="269" r:id="rId15"/>
    <p:sldId id="270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4A2FDC-52A7-4B2A-AEB1-B8AF822443AD}" type="datetimeFigureOut">
              <a:rPr lang="en-IE" smtClean="0"/>
              <a:pPr/>
              <a:t>28/01/2011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B7E978-DD86-4ABE-8038-D719B257BF2B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B7E978-DD86-4ABE-8038-D719B257BF2B}" type="slidenum">
              <a:rPr lang="en-IE" smtClean="0"/>
              <a:pPr/>
              <a:t>2</a:t>
            </a:fld>
            <a:endParaRPr lang="en-I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1/28/2011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  <a:lvl2pPr>
              <a:defRPr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2">
                    <a:lumMod val="50000"/>
                  </a:schemeClr>
                </a:solidFill>
              </a:defRPr>
            </a:lvl3pPr>
            <a:lvl4pPr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>
              <a:defRPr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1/28/2011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1/28/2011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1/28/2011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1/28/2011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1/28/2011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1/28/2011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1/28/2011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1/28/2011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492896"/>
            <a:ext cx="7924800" cy="1512168"/>
          </a:xfrm>
        </p:spPr>
        <p:txBody>
          <a:bodyPr>
            <a:normAutofit fontScale="90000"/>
          </a:bodyPr>
          <a:lstStyle/>
          <a:p>
            <a:r>
              <a:rPr lang="en-IE" dirty="0" smtClean="0">
                <a:solidFill>
                  <a:schemeClr val="bg2">
                    <a:lumMod val="50000"/>
                  </a:schemeClr>
                </a:solidFill>
              </a:rPr>
              <a:t>Commercial Test Automation Tools and their real benefits</a:t>
            </a:r>
            <a:endParaRPr lang="en-IE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body" idx="1"/>
          </p:nvPr>
        </p:nvSpPr>
        <p:spPr>
          <a:xfrm>
            <a:off x="683568" y="4581128"/>
            <a:ext cx="7924800" cy="1710496"/>
          </a:xfrm>
        </p:spPr>
        <p:txBody>
          <a:bodyPr>
            <a:noAutofit/>
          </a:bodyPr>
          <a:lstStyle/>
          <a:p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</a:rPr>
              <a:t>Prashant Lambat</a:t>
            </a:r>
          </a:p>
          <a:p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</a:rPr>
              <a:t>Sr. Manager SQA Engineering</a:t>
            </a:r>
          </a:p>
          <a:p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</a:rPr>
              <a:t>Symantec Corporation,</a:t>
            </a:r>
          </a:p>
          <a:p>
            <a:r>
              <a:rPr lang="en-US" sz="1600" dirty="0" err="1" smtClean="0">
                <a:solidFill>
                  <a:schemeClr val="bg2">
                    <a:lumMod val="50000"/>
                  </a:schemeClr>
                </a:solidFill>
              </a:rPr>
              <a:t>Pune</a:t>
            </a:r>
            <a:endParaRPr lang="en-US" sz="1600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</a:rPr>
              <a:t>Date: 29</a:t>
            </a:r>
            <a:r>
              <a:rPr lang="en-US" sz="1600" baseline="30000" dirty="0" smtClean="0">
                <a:solidFill>
                  <a:schemeClr val="bg2">
                    <a:lumMod val="50000"/>
                  </a:schemeClr>
                </a:solidFill>
              </a:rPr>
              <a:t>th</a:t>
            </a:r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</a:rPr>
              <a:t> January 2011</a:t>
            </a:r>
            <a:endParaRPr lang="en-IE" sz="16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IN" dirty="0" smtClean="0"/>
              <a:t>Test automation is a software development task</a:t>
            </a:r>
          </a:p>
          <a:p>
            <a:endParaRPr lang="en-IN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IN" dirty="0" smtClean="0"/>
              <a:t>Automation should be designed, developed and</a:t>
            </a:r>
          </a:p>
          <a:p>
            <a:pPr>
              <a:buNone/>
            </a:pPr>
            <a:r>
              <a:rPr lang="en-IN" dirty="0" smtClean="0"/>
              <a:t>Tested</a:t>
            </a:r>
          </a:p>
          <a:p>
            <a:r>
              <a:rPr lang="en-IN" dirty="0" smtClean="0"/>
              <a:t>You need to have some kind of a programming background to implement test automation.</a:t>
            </a:r>
          </a:p>
          <a:p>
            <a:r>
              <a:rPr lang="en-IN" dirty="0" smtClean="0"/>
              <a:t>Test Automation is not as complex as system programming.</a:t>
            </a:r>
          </a:p>
          <a:p>
            <a:r>
              <a:rPr lang="en-IN" dirty="0" smtClean="0"/>
              <a:t>Test automation standards should be developed</a:t>
            </a:r>
          </a:p>
          <a:p>
            <a:r>
              <a:rPr lang="en-IN" dirty="0" smtClean="0"/>
              <a:t>Automated test components are assets that should be treated like application source code</a:t>
            </a:r>
            <a:endParaRPr lang="en-IE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Ground Reality</a:t>
            </a:r>
            <a:endParaRPr lang="en-IE" dirty="0"/>
          </a:p>
        </p:txBody>
      </p:sp>
      <p:sp>
        <p:nvSpPr>
          <p:cNvPr id="4" name="Rectangle 3"/>
          <p:cNvSpPr/>
          <p:nvPr/>
        </p:nvSpPr>
        <p:spPr>
          <a:xfrm rot="19967274">
            <a:off x="231479" y="3012538"/>
            <a:ext cx="8438091" cy="106461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bg2">
                    <a:lumMod val="50000"/>
                  </a:schemeClr>
                </a:solidFill>
              </a:rPr>
              <a:t>Automation is LOGIC not MAGIC!</a:t>
            </a:r>
            <a:endParaRPr lang="en-IE" sz="4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136904" cy="5061176"/>
          </a:xfrm>
        </p:spPr>
        <p:txBody>
          <a:bodyPr>
            <a:normAutofit/>
          </a:bodyPr>
          <a:lstStyle/>
          <a:p>
            <a:pPr marL="457200" indent="-457200">
              <a:buNone/>
            </a:pPr>
            <a:r>
              <a:rPr lang="en-US" sz="2800" dirty="0" smtClean="0"/>
              <a:t>Manual test cycle takes 8 hours to execute one cycle</a:t>
            </a:r>
          </a:p>
          <a:p>
            <a:pPr marL="457200" indent="-457200">
              <a:buNone/>
            </a:pPr>
            <a:r>
              <a:rPr lang="en-US" sz="2800" dirty="0" smtClean="0"/>
              <a:t>To Automate the same, automation takes 40 hours</a:t>
            </a:r>
          </a:p>
          <a:p>
            <a:pPr marL="457200" indent="-457200">
              <a:buNone/>
            </a:pPr>
            <a:endParaRPr lang="en-US" sz="2800" dirty="0" smtClean="0"/>
          </a:p>
          <a:p>
            <a:pPr marL="457200" indent="-457200">
              <a:buNone/>
            </a:pPr>
            <a:r>
              <a:rPr lang="en-US" sz="2800" dirty="0" smtClean="0"/>
              <a:t>In a release if there are 5 test cycles to be done then we hit a break even.</a:t>
            </a:r>
          </a:p>
          <a:p>
            <a:pPr marL="457200" indent="-457200">
              <a:buNone/>
            </a:pPr>
            <a:endParaRPr lang="en-US" sz="2000" dirty="0" smtClean="0"/>
          </a:p>
          <a:p>
            <a:pPr marL="457200" indent="-457200">
              <a:buNone/>
            </a:pPr>
            <a:r>
              <a:rPr lang="en-US" sz="2800" dirty="0" smtClean="0"/>
              <a:t>If there are more cycles to be done across releases for  e.g. 10 </a:t>
            </a:r>
          </a:p>
          <a:p>
            <a:pPr marL="457200" indent="-457200">
              <a:buNone/>
            </a:pPr>
            <a:r>
              <a:rPr lang="en-US" sz="2800" dirty="0" smtClean="0"/>
              <a:t>then we have 40 hours savings in terms of testing efforts.</a:t>
            </a:r>
          </a:p>
          <a:p>
            <a:pPr marL="457200" indent="-457200">
              <a:buNone/>
            </a:pPr>
            <a:endParaRPr lang="en-US" sz="20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0" indent="-457200">
              <a:buNone/>
            </a:pPr>
            <a:endParaRPr lang="en-US" sz="20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Saving Manual Testing Efforts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19256" cy="4713312"/>
          </a:xfrm>
        </p:spPr>
        <p:txBody>
          <a:bodyPr>
            <a:normAutofit/>
          </a:bodyPr>
          <a:lstStyle/>
          <a:p>
            <a:r>
              <a:rPr lang="en-IN" dirty="0" smtClean="0"/>
              <a:t>More testing gets done faster, increasing the odds of finding defects</a:t>
            </a:r>
          </a:p>
          <a:p>
            <a:r>
              <a:rPr lang="en-IN" dirty="0" smtClean="0"/>
              <a:t>Defects found early have better chances of being fixed</a:t>
            </a:r>
          </a:p>
          <a:p>
            <a:r>
              <a:rPr lang="en-IN" dirty="0" smtClean="0"/>
              <a:t>Manual Testers can concentrate on exploratory testing to find more defects than spending time on repeating the same testing.</a:t>
            </a:r>
          </a:p>
          <a:p>
            <a:r>
              <a:rPr lang="en-IN" dirty="0" err="1" smtClean="0"/>
              <a:t>Hotfix</a:t>
            </a:r>
            <a:r>
              <a:rPr lang="en-IN" dirty="0" smtClean="0"/>
              <a:t>  or service pack testing can be done overnight with good test coverage in various product areas. This is not possible via manual testing in a short span of time</a:t>
            </a:r>
          </a:p>
          <a:p>
            <a:endParaRPr lang="en-IN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IN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Actual benefits…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E" dirty="0" smtClean="0"/>
              <a:t>Structured Automation </a:t>
            </a:r>
          </a:p>
          <a:p>
            <a:endParaRPr lang="en-IE" dirty="0" smtClean="0"/>
          </a:p>
          <a:p>
            <a:r>
              <a:rPr lang="en-IE" dirty="0" smtClean="0"/>
              <a:t>Throw away code automation by Manual Test Engineer</a:t>
            </a:r>
          </a:p>
          <a:p>
            <a:endParaRPr lang="en-IE" dirty="0" smtClean="0"/>
          </a:p>
          <a:p>
            <a:r>
              <a:rPr lang="en-IE" dirty="0" smtClean="0"/>
              <a:t>Automate Test Execution</a:t>
            </a:r>
          </a:p>
          <a:p>
            <a:endParaRPr lang="en-IE" dirty="0" smtClean="0"/>
          </a:p>
          <a:p>
            <a:r>
              <a:rPr lang="en-IE" dirty="0" smtClean="0"/>
              <a:t>Make automation execution uninterrupted</a:t>
            </a:r>
          </a:p>
          <a:p>
            <a:endParaRPr lang="en-IE" dirty="0" smtClean="0"/>
          </a:p>
          <a:p>
            <a:r>
              <a:rPr lang="en-IE" dirty="0" smtClean="0"/>
              <a:t>Build An Infrastructure to track maintain automation efforts </a:t>
            </a:r>
          </a:p>
          <a:p>
            <a:endParaRPr lang="en-IE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Key success Factors for Successful automation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713312"/>
          </a:xfrm>
        </p:spPr>
        <p:txBody>
          <a:bodyPr>
            <a:normAutofit fontScale="77500" lnSpcReduction="20000"/>
          </a:bodyPr>
          <a:lstStyle/>
          <a:p>
            <a:r>
              <a:rPr lang="en-IE" dirty="0" smtClean="0"/>
              <a:t>Infrastructure to keep track of all the execution results</a:t>
            </a:r>
          </a:p>
          <a:p>
            <a:endParaRPr lang="en-IE" dirty="0" smtClean="0"/>
          </a:p>
          <a:p>
            <a:r>
              <a:rPr lang="en-IE" dirty="0" smtClean="0"/>
              <a:t>Keep Test case management and Defect Tracking system different from  Automation infrastructure</a:t>
            </a:r>
          </a:p>
          <a:p>
            <a:endParaRPr lang="en-IE" dirty="0" smtClean="0"/>
          </a:p>
          <a:p>
            <a:r>
              <a:rPr lang="en-IE" dirty="0" smtClean="0"/>
              <a:t>Keep links to Test case management system and Defect Tracking system</a:t>
            </a:r>
          </a:p>
          <a:p>
            <a:endParaRPr lang="en-IE" dirty="0" smtClean="0"/>
          </a:p>
          <a:p>
            <a:r>
              <a:rPr lang="en-IE" dirty="0" smtClean="0"/>
              <a:t>Automate new features once the feature is code complete.</a:t>
            </a:r>
          </a:p>
          <a:p>
            <a:endParaRPr lang="en-IE" dirty="0" smtClean="0"/>
          </a:p>
          <a:p>
            <a:r>
              <a:rPr lang="en-IE" dirty="0" smtClean="0"/>
              <a:t>Use Version Control system which is used for product development (CVS, Perforce etc)</a:t>
            </a:r>
          </a:p>
          <a:p>
            <a:endParaRPr lang="en-US" dirty="0" smtClean="0"/>
          </a:p>
          <a:p>
            <a:r>
              <a:rPr lang="en-US" dirty="0" smtClean="0"/>
              <a:t>Set the expectations right in the beginning…you may not get returns in the first release it self. </a:t>
            </a:r>
            <a:endParaRPr lang="en-US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US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IE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IE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Key success Factors for Successful automation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31840" y="2708920"/>
            <a:ext cx="2952328" cy="1080120"/>
          </a:xfrm>
        </p:spPr>
        <p:txBody>
          <a:bodyPr>
            <a:noAutofit/>
          </a:bodyPr>
          <a:lstStyle/>
          <a:p>
            <a:r>
              <a:rPr lang="en-US" sz="6000" dirty="0" smtClean="0"/>
              <a:t>Thanks</a:t>
            </a:r>
            <a:endParaRPr lang="en-IE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47248" cy="4873752"/>
          </a:xfrm>
        </p:spPr>
        <p:txBody>
          <a:bodyPr/>
          <a:lstStyle/>
          <a:p>
            <a:r>
              <a:rPr lang="en-IN" dirty="0" smtClean="0"/>
              <a:t>Test Automation Let’s talk business by -Igor </a:t>
            </a:r>
            <a:r>
              <a:rPr lang="en-IN" dirty="0" err="1" smtClean="0"/>
              <a:t>Gershovich</a:t>
            </a:r>
            <a:endParaRPr lang="en-IN" dirty="0" smtClean="0"/>
          </a:p>
          <a:p>
            <a:endParaRPr lang="en-IE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 lnSpcReduction="10000"/>
          </a:bodyPr>
          <a:lstStyle/>
          <a:p>
            <a:r>
              <a:rPr lang="en-IE" dirty="0" smtClean="0"/>
              <a:t>Save Manual Testing effort</a:t>
            </a:r>
          </a:p>
          <a:p>
            <a:endParaRPr lang="en-IE" dirty="0" smtClean="0"/>
          </a:p>
          <a:p>
            <a:r>
              <a:rPr lang="en-IE" dirty="0" smtClean="0"/>
              <a:t>Better Test coverage across platforms</a:t>
            </a:r>
          </a:p>
          <a:p>
            <a:endParaRPr lang="en-US" dirty="0" smtClean="0"/>
          </a:p>
          <a:p>
            <a:r>
              <a:rPr lang="en-US" dirty="0" smtClean="0"/>
              <a:t>Quick, Reliable, Comprehensive, Reusable</a:t>
            </a:r>
            <a:endParaRPr lang="en-IE" dirty="0" smtClean="0"/>
          </a:p>
          <a:p>
            <a:endParaRPr lang="en-IE" dirty="0" smtClean="0"/>
          </a:p>
          <a:p>
            <a:r>
              <a:rPr lang="en-IE" dirty="0" smtClean="0"/>
              <a:t>Things which are difficult to do manually (Simulate load)</a:t>
            </a:r>
          </a:p>
          <a:p>
            <a:endParaRPr lang="en-IE" dirty="0" smtClean="0"/>
          </a:p>
          <a:p>
            <a:r>
              <a:rPr lang="en-IE" dirty="0" smtClean="0"/>
              <a:t>Find Defects early in the cycle</a:t>
            </a:r>
          </a:p>
          <a:p>
            <a:endParaRPr lang="en-IE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GUI Automation?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Build Validation Testing</a:t>
            </a:r>
          </a:p>
          <a:p>
            <a:endParaRPr lang="en-IE" dirty="0" smtClean="0"/>
          </a:p>
          <a:p>
            <a:r>
              <a:rPr lang="en-IE" dirty="0" smtClean="0"/>
              <a:t>Regression Testing</a:t>
            </a:r>
          </a:p>
          <a:p>
            <a:endParaRPr lang="en-IE" dirty="0" smtClean="0"/>
          </a:p>
          <a:p>
            <a:r>
              <a:rPr lang="en-IE" dirty="0" smtClean="0"/>
              <a:t>Load Testing</a:t>
            </a:r>
          </a:p>
          <a:p>
            <a:endParaRPr lang="en-IE" dirty="0" smtClean="0"/>
          </a:p>
          <a:p>
            <a:r>
              <a:rPr lang="en-IE" dirty="0" smtClean="0"/>
              <a:t>Performance Testing</a:t>
            </a:r>
          </a:p>
          <a:p>
            <a:endParaRPr lang="en-US" dirty="0" smtClean="0"/>
          </a:p>
          <a:p>
            <a:r>
              <a:rPr lang="en-US" dirty="0" smtClean="0"/>
              <a:t>New Feature Testing</a:t>
            </a:r>
            <a:endParaRPr lang="en-IE" dirty="0" smtClean="0"/>
          </a:p>
          <a:p>
            <a:endParaRPr lang="en-IE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Candidates for Automation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E" dirty="0" smtClean="0"/>
              <a:t>In-house developed tools</a:t>
            </a:r>
          </a:p>
          <a:p>
            <a:pPr lvl="0"/>
            <a:endParaRPr lang="en-IE" dirty="0" smtClean="0"/>
          </a:p>
          <a:p>
            <a:pPr lvl="0"/>
            <a:r>
              <a:rPr lang="en-IE" dirty="0" smtClean="0"/>
              <a:t>Open source tools</a:t>
            </a:r>
          </a:p>
          <a:p>
            <a:pPr lvl="0"/>
            <a:endParaRPr lang="en-IE" dirty="0" smtClean="0"/>
          </a:p>
          <a:p>
            <a:pPr lvl="0"/>
            <a:r>
              <a:rPr lang="en-IE" dirty="0" smtClean="0"/>
              <a:t>Commercial automation tools</a:t>
            </a:r>
          </a:p>
          <a:p>
            <a:endParaRPr lang="en-IE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/>
            </a:r>
            <a:br>
              <a:rPr lang="en-IE" dirty="0" smtClean="0"/>
            </a:br>
            <a:r>
              <a:rPr lang="en-IE" dirty="0" smtClean="0"/>
              <a:t>Ways to go for automation tool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IE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IE" dirty="0" smtClean="0"/>
              <a:t>Functional Testing </a:t>
            </a:r>
          </a:p>
          <a:p>
            <a:pPr lvl="1"/>
            <a:r>
              <a:rPr lang="en-IE" dirty="0" smtClean="0"/>
              <a:t>QTP ,  Test Complete, Silk Test, IBM Rational Robot</a:t>
            </a:r>
          </a:p>
          <a:p>
            <a:endParaRPr lang="en-IE" dirty="0" smtClean="0"/>
          </a:p>
          <a:p>
            <a:endParaRPr lang="en-IE" dirty="0" smtClean="0"/>
          </a:p>
          <a:p>
            <a:r>
              <a:rPr lang="en-IE" dirty="0" smtClean="0"/>
              <a:t>Performance Testing</a:t>
            </a:r>
          </a:p>
          <a:p>
            <a:pPr lvl="1"/>
            <a:r>
              <a:rPr lang="en-IE" dirty="0" smtClean="0"/>
              <a:t>Load Runner</a:t>
            </a:r>
          </a:p>
          <a:p>
            <a:endParaRPr lang="en-IE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endParaRPr lang="en-IE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Commercial tools  available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IE" dirty="0" smtClean="0"/>
              <a:t>Features suitable to Application under test</a:t>
            </a:r>
          </a:p>
          <a:p>
            <a:endParaRPr lang="en-IE" dirty="0" smtClean="0"/>
          </a:p>
          <a:p>
            <a:r>
              <a:rPr lang="en-IE" dirty="0" smtClean="0"/>
              <a:t>Cost per license</a:t>
            </a:r>
          </a:p>
          <a:p>
            <a:endParaRPr lang="en-IE" dirty="0" smtClean="0"/>
          </a:p>
          <a:p>
            <a:r>
              <a:rPr lang="en-IE" dirty="0" smtClean="0"/>
              <a:t>Execution License policy</a:t>
            </a:r>
          </a:p>
          <a:p>
            <a:endParaRPr lang="en-IE" dirty="0" smtClean="0"/>
          </a:p>
          <a:p>
            <a:r>
              <a:rPr lang="en-IE" dirty="0" smtClean="0"/>
              <a:t>Stability of the tool</a:t>
            </a:r>
          </a:p>
          <a:p>
            <a:endParaRPr lang="en-IE" dirty="0" smtClean="0"/>
          </a:p>
          <a:p>
            <a:r>
              <a:rPr lang="en-IE" dirty="0" smtClean="0"/>
              <a:t>Technical Support</a:t>
            </a:r>
          </a:p>
          <a:p>
            <a:endParaRPr lang="en-IE" dirty="0" smtClean="0"/>
          </a:p>
          <a:p>
            <a:r>
              <a:rPr lang="en-IE" dirty="0" smtClean="0"/>
              <a:t>Technical Community </a:t>
            </a:r>
          </a:p>
          <a:p>
            <a:endParaRPr lang="en-IE" dirty="0" smtClean="0"/>
          </a:p>
          <a:p>
            <a:r>
              <a:rPr lang="en-IE" dirty="0" smtClean="0"/>
              <a:t>Forums/Blogs</a:t>
            </a:r>
          </a:p>
          <a:p>
            <a:endParaRPr lang="en-IE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 Selections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57328"/>
          </a:xfrm>
        </p:spPr>
        <p:txBody>
          <a:bodyPr>
            <a:normAutofit fontScale="70000" lnSpcReduction="20000"/>
          </a:bodyPr>
          <a:lstStyle/>
          <a:p>
            <a:r>
              <a:rPr lang="en-IE" sz="3300" dirty="0" smtClean="0"/>
              <a:t>Ease of use –Commercial automation tools are much simpler and easy to use.</a:t>
            </a:r>
          </a:p>
          <a:p>
            <a:endParaRPr lang="en-IE" sz="3300" dirty="0" smtClean="0"/>
          </a:p>
          <a:p>
            <a:r>
              <a:rPr lang="en-IE" sz="3300" dirty="0" smtClean="0"/>
              <a:t>Technical Support: Commercial automation tools provides support to the corporate world</a:t>
            </a:r>
          </a:p>
          <a:p>
            <a:endParaRPr lang="en-IE" sz="3300" dirty="0" smtClean="0"/>
          </a:p>
          <a:p>
            <a:r>
              <a:rPr lang="en-IE" sz="3300" dirty="0" smtClean="0"/>
              <a:t>Cost: Looks high however looking at the skills/investment to develop similar kind of tool and support we get its worth.</a:t>
            </a:r>
          </a:p>
          <a:p>
            <a:endParaRPr lang="en-IE" sz="3300" dirty="0" smtClean="0"/>
          </a:p>
          <a:p>
            <a:r>
              <a:rPr lang="en-IE" sz="3300" dirty="0" smtClean="0"/>
              <a:t>Most commercial tools matches the pace of  technologies</a:t>
            </a:r>
          </a:p>
          <a:p>
            <a:pPr>
              <a:buNone/>
            </a:pPr>
            <a:r>
              <a:rPr lang="en-IE" sz="3300" dirty="0" smtClean="0"/>
              <a:t>	changes, they usually support Web/GUI technologies(</a:t>
            </a:r>
            <a:r>
              <a:rPr lang="en-IE" sz="3300" dirty="0" err="1" smtClean="0"/>
              <a:t>.Net</a:t>
            </a:r>
            <a:r>
              <a:rPr lang="en-IE" sz="3300" dirty="0" smtClean="0"/>
              <a:t>, MFC, WPF, etc)</a:t>
            </a:r>
          </a:p>
          <a:p>
            <a:endParaRPr lang="en-IE" sz="3300" dirty="0" smtClean="0"/>
          </a:p>
          <a:p>
            <a:endParaRPr lang="en-IE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686800" cy="1038944"/>
          </a:xfrm>
        </p:spPr>
        <p:txBody>
          <a:bodyPr>
            <a:normAutofit fontScale="90000"/>
          </a:bodyPr>
          <a:lstStyle/>
          <a:p>
            <a:r>
              <a:rPr lang="en-IE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en-IE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en-IE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en-IE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en-IE" dirty="0" smtClean="0"/>
              <a:t>Benefits of commercial Automation Tools?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57328"/>
          </a:xfrm>
        </p:spPr>
        <p:txBody>
          <a:bodyPr>
            <a:normAutofit/>
          </a:bodyPr>
          <a:lstStyle/>
          <a:p>
            <a:endParaRPr lang="en-IE" sz="3300" dirty="0" smtClean="0"/>
          </a:p>
          <a:p>
            <a:r>
              <a:rPr lang="en-IE" dirty="0" smtClean="0"/>
              <a:t>Commercial tools usually have a large community of users, which translates into better availability of qualified resources</a:t>
            </a:r>
          </a:p>
          <a:p>
            <a:endParaRPr lang="en-IE" dirty="0" smtClean="0"/>
          </a:p>
          <a:p>
            <a:r>
              <a:rPr lang="en-IE" dirty="0" smtClean="0"/>
              <a:t>Requires  not so advanced programming</a:t>
            </a:r>
          </a:p>
          <a:p>
            <a:endParaRPr lang="en-IE" dirty="0" smtClean="0"/>
          </a:p>
          <a:p>
            <a:r>
              <a:rPr lang="en-IE" dirty="0" smtClean="0"/>
              <a:t>Commercial tools are integrated or can be integrated test case management tools or automation infrastructure.</a:t>
            </a:r>
          </a:p>
          <a:p>
            <a:endParaRPr lang="en-IE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686800" cy="1038944"/>
          </a:xfrm>
        </p:spPr>
        <p:txBody>
          <a:bodyPr>
            <a:normAutofit fontScale="90000"/>
          </a:bodyPr>
          <a:lstStyle/>
          <a:p>
            <a:r>
              <a:rPr lang="en-IE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en-IE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en-IE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en-IE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en-IE" dirty="0" smtClean="0"/>
              <a:t>Benefits of commercial Automation Tools?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43192" cy="492514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IN" dirty="0" smtClean="0"/>
              <a:t>“Test Automation is simple, that every tester can do it”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Automation process:</a:t>
            </a:r>
          </a:p>
          <a:p>
            <a:pPr lvl="1"/>
            <a:r>
              <a:rPr lang="en-IN" dirty="0" smtClean="0"/>
              <a:t>Record the script</a:t>
            </a:r>
          </a:p>
          <a:p>
            <a:pPr lvl="1"/>
            <a:r>
              <a:rPr lang="en-IN" dirty="0" smtClean="0"/>
              <a:t>Enhance the script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Execution</a:t>
            </a:r>
          </a:p>
          <a:p>
            <a:pPr lvl="1"/>
            <a:r>
              <a:rPr lang="en-IN" dirty="0" smtClean="0"/>
              <a:t>Run the scripts</a:t>
            </a:r>
          </a:p>
          <a:p>
            <a:pPr lvl="1"/>
            <a:r>
              <a:rPr lang="en-IN" dirty="0" smtClean="0"/>
              <a:t>Report results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Under the influence of this myth the QA manager can proudly say: </a:t>
            </a:r>
          </a:p>
          <a:p>
            <a:pPr>
              <a:buNone/>
            </a:pPr>
            <a:r>
              <a:rPr lang="en-IN" dirty="0" smtClean="0"/>
              <a:t>All our testers are developing test automation.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*Note –This still works if planned properly. In most cases it fails, ~60 of automation projects fails because of poor planning and execution</a:t>
            </a:r>
          </a:p>
          <a:p>
            <a:pPr>
              <a:buNone/>
            </a:pPr>
            <a:endParaRPr lang="en-IN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dirty="0" smtClean="0"/>
              <a:t>Myth</a:t>
            </a:r>
            <a:endParaRPr lang="en-IE" sz="3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423</TotalTime>
  <Words>637</Words>
  <Application>Microsoft Office PowerPoint</Application>
  <PresentationFormat>On-screen Show (4:3)</PresentationFormat>
  <Paragraphs>135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Paper</vt:lpstr>
      <vt:lpstr>Commercial Test Automation Tools and their real benefits</vt:lpstr>
      <vt:lpstr>Why GUI Automation?</vt:lpstr>
      <vt:lpstr>Candidates for Automation</vt:lpstr>
      <vt:lpstr> Ways to go for automation tool</vt:lpstr>
      <vt:lpstr>Commercial tools  available</vt:lpstr>
      <vt:lpstr>Tool Selections</vt:lpstr>
      <vt:lpstr>  Benefits of commercial Automation Tools?</vt:lpstr>
      <vt:lpstr>  Benefits of commercial Automation Tools?</vt:lpstr>
      <vt:lpstr>Myth</vt:lpstr>
      <vt:lpstr>Ground Reality</vt:lpstr>
      <vt:lpstr>Saving Manual Testing Efforts</vt:lpstr>
      <vt:lpstr>Actual benefits…</vt:lpstr>
      <vt:lpstr>Key success Factors for Successful automation</vt:lpstr>
      <vt:lpstr>Key success Factors for Successful automation</vt:lpstr>
      <vt:lpstr>Thanks</vt:lpstr>
      <vt:lpstr>Reference</vt:lpstr>
    </vt:vector>
  </TitlesOfParts>
  <Company>Symantec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Commercial Test Automation Tools and their real benefits</dc:title>
  <dc:creator>Employee</dc:creator>
  <cp:lastModifiedBy>Employee</cp:lastModifiedBy>
  <cp:revision>32</cp:revision>
  <dcterms:created xsi:type="dcterms:W3CDTF">2011-01-28T04:51:31Z</dcterms:created>
  <dcterms:modified xsi:type="dcterms:W3CDTF">2011-01-28T13:45:15Z</dcterms:modified>
</cp:coreProperties>
</file>